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864350" cy="9996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6699FF"/>
    <a:srgbClr val="FFCC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020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552" cy="499825"/>
          </a:xfrm>
          <a:prstGeom prst="rect">
            <a:avLst/>
          </a:prstGeom>
        </p:spPr>
        <p:txBody>
          <a:bodyPr vert="horz" lIns="96326" tIns="48163" rIns="96326" bIns="48163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8211" y="0"/>
            <a:ext cx="2974552" cy="499825"/>
          </a:xfrm>
          <a:prstGeom prst="rect">
            <a:avLst/>
          </a:prstGeom>
        </p:spPr>
        <p:txBody>
          <a:bodyPr vert="horz" lIns="96326" tIns="48163" rIns="96326" bIns="48163" rtlCol="0"/>
          <a:lstStyle>
            <a:lvl1pPr algn="r">
              <a:defRPr sz="1200"/>
            </a:lvl1pPr>
          </a:lstStyle>
          <a:p>
            <a:fld id="{E2C1C4CA-C4A2-4FE7-BC91-6A0B464ED576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33600" y="749300"/>
            <a:ext cx="25971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26" tIns="48163" rIns="96326" bIns="48163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6436" y="4748334"/>
            <a:ext cx="5491480" cy="4498420"/>
          </a:xfrm>
          <a:prstGeom prst="rect">
            <a:avLst/>
          </a:prstGeom>
        </p:spPr>
        <p:txBody>
          <a:bodyPr vert="horz" lIns="96326" tIns="48163" rIns="96326" bIns="4816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94929"/>
            <a:ext cx="2974552" cy="499825"/>
          </a:xfrm>
          <a:prstGeom prst="rect">
            <a:avLst/>
          </a:prstGeom>
        </p:spPr>
        <p:txBody>
          <a:bodyPr vert="horz" lIns="96326" tIns="48163" rIns="96326" bIns="4816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8211" y="9494929"/>
            <a:ext cx="2974552" cy="499825"/>
          </a:xfrm>
          <a:prstGeom prst="rect">
            <a:avLst/>
          </a:prstGeom>
        </p:spPr>
        <p:txBody>
          <a:bodyPr vert="horz" lIns="96326" tIns="48163" rIns="96326" bIns="48163" rtlCol="0" anchor="b"/>
          <a:lstStyle>
            <a:lvl1pPr algn="r">
              <a:defRPr sz="1200"/>
            </a:lvl1pPr>
          </a:lstStyle>
          <a:p>
            <a:fld id="{B560E08C-9F5D-407E-B48A-A7C26C6B48B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1992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33600" y="749300"/>
            <a:ext cx="2597150" cy="37496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0E08C-9F5D-407E-B48A-A7C26C6B48B1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1495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578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13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7876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224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492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018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583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704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419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87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337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7E546-134F-4AEC-9B3E-89AB077721A5}" type="datetimeFigureOut">
              <a:rPr kumimoji="1" lang="ja-JP" altLang="en-US" smtClean="0"/>
              <a:t>2016/5/2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11BDE-BB2E-4FED-9302-65E28742C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076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43" y="6533258"/>
            <a:ext cx="170497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181" y="6364298"/>
            <a:ext cx="462261" cy="1958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2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270" y="2300577"/>
            <a:ext cx="2493444" cy="1884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4" name="Picture 2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504" y="4467025"/>
            <a:ext cx="1278761" cy="179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803" y="2321926"/>
            <a:ext cx="1681355" cy="1943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正方形/長方形 13"/>
          <p:cNvSpPr/>
          <p:nvPr/>
        </p:nvSpPr>
        <p:spPr>
          <a:xfrm>
            <a:off x="179114" y="2245247"/>
            <a:ext cx="3154635" cy="18720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225" y="4467025"/>
            <a:ext cx="1995565" cy="181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484" y="4523257"/>
            <a:ext cx="1187029" cy="10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3" name="Picture 2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87" y="4747944"/>
            <a:ext cx="1183551" cy="1309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5" name="Picture 2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51870">
            <a:off x="249813" y="5194287"/>
            <a:ext cx="316049" cy="28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695360" y="2060581"/>
            <a:ext cx="216024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 smtClean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身体的な攻撃</a:t>
            </a:r>
            <a:endParaRPr kumimoji="1" lang="ja-JP" altLang="en-US" b="1" dirty="0"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519" y="6974067"/>
            <a:ext cx="1340013" cy="126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6" name="Picture 3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589" y="6746577"/>
            <a:ext cx="523875" cy="484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705084" y="3671168"/>
            <a:ext cx="197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暴行・傷害</a:t>
            </a:r>
            <a:endParaRPr kumimoji="1" lang="ja-JP" altLang="en-US" b="1" dirty="0">
              <a:ln>
                <a:solidFill>
                  <a:schemeClr val="bg1"/>
                </a:solidFill>
              </a:ln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147137" y="3671168"/>
            <a:ext cx="197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脅迫・暴言</a:t>
            </a:r>
            <a:endParaRPr kumimoji="1" lang="ja-JP" altLang="en-US" b="1" dirty="0">
              <a:ln>
                <a:solidFill>
                  <a:schemeClr val="bg1"/>
                </a:solidFill>
              </a:ln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806124" y="5751423"/>
            <a:ext cx="197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隔離・無視</a:t>
            </a:r>
            <a:endParaRPr kumimoji="1" lang="ja-JP" altLang="en-US" b="1" dirty="0">
              <a:ln>
                <a:solidFill>
                  <a:schemeClr val="bg1"/>
                </a:solidFill>
              </a:ln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627223" y="5781760"/>
            <a:ext cx="3110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遂行不可能なことの強要等</a:t>
            </a:r>
            <a:endParaRPr kumimoji="1" lang="ja-JP" altLang="en-US" b="1" dirty="0">
              <a:ln>
                <a:solidFill>
                  <a:schemeClr val="bg1"/>
                </a:solidFill>
              </a:ln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17325" y="7516685"/>
            <a:ext cx="2733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程度の</a:t>
            </a:r>
            <a:r>
              <a:rPr lang="ja-JP" altLang="en-US" b="1" dirty="0" smtClean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低い仕事を命じる</a:t>
            </a:r>
            <a:endParaRPr lang="en-US" altLang="ja-JP" b="1" dirty="0">
              <a:ln>
                <a:solidFill>
                  <a:schemeClr val="bg1"/>
                </a:solidFill>
              </a:ln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  <a:p>
            <a:r>
              <a:rPr kumimoji="1" lang="ja-JP" altLang="en-US" b="1" dirty="0" smtClean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仕事を与えない</a:t>
            </a:r>
            <a:endParaRPr kumimoji="1" lang="ja-JP" altLang="en-US" b="1" dirty="0">
              <a:ln>
                <a:solidFill>
                  <a:schemeClr val="bg1"/>
                </a:solidFill>
              </a:ln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22662" y="6394808"/>
            <a:ext cx="3154635" cy="18720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76311" y="6328060"/>
            <a:ext cx="216024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過小</a:t>
            </a:r>
            <a:r>
              <a:rPr lang="ja-JP" altLang="en-US" b="1" dirty="0" smtClean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な要求</a:t>
            </a:r>
            <a:endParaRPr kumimoji="1" lang="ja-JP" altLang="en-US" b="1" dirty="0"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601699" y="4328468"/>
            <a:ext cx="3154635" cy="18720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147137" y="4185411"/>
            <a:ext cx="216024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過大</a:t>
            </a:r>
            <a:r>
              <a:rPr lang="ja-JP" altLang="en-US" b="1" dirty="0" smtClean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な要求</a:t>
            </a:r>
            <a:endParaRPr kumimoji="1" lang="ja-JP" altLang="en-US" b="1" dirty="0"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pic>
        <p:nvPicPr>
          <p:cNvPr id="36" name="Picture 2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23887">
            <a:off x="319219" y="5014322"/>
            <a:ext cx="316049" cy="28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正方形/長方形 18"/>
          <p:cNvSpPr/>
          <p:nvPr/>
        </p:nvSpPr>
        <p:spPr>
          <a:xfrm>
            <a:off x="3581848" y="2245247"/>
            <a:ext cx="3154635" cy="18720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085910" y="2060581"/>
            <a:ext cx="216024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精神</a:t>
            </a:r>
            <a:r>
              <a:rPr lang="ja-JP" altLang="en-US" b="1" dirty="0" smtClean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的な攻撃</a:t>
            </a:r>
            <a:endParaRPr kumimoji="1" lang="ja-JP" altLang="en-US" b="1" dirty="0"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91437">
            <a:off x="5245753" y="4690160"/>
            <a:ext cx="443706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正方形/長方形 19"/>
          <p:cNvSpPr/>
          <p:nvPr/>
        </p:nvSpPr>
        <p:spPr>
          <a:xfrm>
            <a:off x="188661" y="4341076"/>
            <a:ext cx="3154635" cy="18720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17325" y="4185411"/>
            <a:ext cx="251005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人間関係から</a:t>
            </a:r>
            <a:r>
              <a:rPr lang="ja-JP" altLang="en-US" b="1" dirty="0" smtClean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の切離し</a:t>
            </a:r>
            <a:endParaRPr kumimoji="1" lang="ja-JP" altLang="en-US" b="1" dirty="0"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pic>
        <p:nvPicPr>
          <p:cNvPr id="4127" name="Picture 3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030" y="6623653"/>
            <a:ext cx="1716129" cy="1848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正方形/長方形 32"/>
          <p:cNvSpPr/>
          <p:nvPr/>
        </p:nvSpPr>
        <p:spPr>
          <a:xfrm>
            <a:off x="3581848" y="6380319"/>
            <a:ext cx="3154635" cy="18720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118976" y="6299415"/>
            <a:ext cx="216024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 smtClean="0"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個の侵害</a:t>
            </a:r>
            <a:endParaRPr kumimoji="1" lang="ja-JP" altLang="en-US" b="1" dirty="0"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489532" y="7819436"/>
            <a:ext cx="3292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n>
                  <a:solidFill>
                    <a:schemeClr val="bg1"/>
                  </a:solidFill>
                </a:ln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私的なことに過度に立ち入る</a:t>
            </a:r>
            <a:endParaRPr kumimoji="1" lang="ja-JP" altLang="en-US" b="1" dirty="0">
              <a:ln>
                <a:solidFill>
                  <a:schemeClr val="bg1"/>
                </a:solidFill>
              </a:ln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40" name="正方形/長方形 5"/>
          <p:cNvSpPr>
            <a:spLocks noChangeArrowheads="1"/>
          </p:cNvSpPr>
          <p:nvPr/>
        </p:nvSpPr>
        <p:spPr bwMode="auto">
          <a:xfrm>
            <a:off x="806124" y="8732249"/>
            <a:ext cx="5282259" cy="539219"/>
          </a:xfrm>
          <a:prstGeom prst="rect">
            <a:avLst/>
          </a:prstGeom>
          <a:solidFill>
            <a:srgbClr val="4F81B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 P丸ゴシック体E" panose="020B0600010101010101" pitchFamily="50" charset="-128"/>
                <a:ea typeface="AR P丸ゴシック体E" panose="020B0600010101010101" pitchFamily="50" charset="-128"/>
                <a:cs typeface="ＭＳ Ｐゴシック" pitchFamily="50" charset="-128"/>
              </a:rPr>
              <a:t>相談窓口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E" panose="020B0600010101010101" pitchFamily="50" charset="-128"/>
              <a:ea typeface="AR P丸ゴシック体E" panose="020B0600010101010101" pitchFamily="50" charset="-128"/>
              <a:cs typeface="ＭＳ Ｐゴシック" pitchFamily="50" charset="-128"/>
            </a:endParaRPr>
          </a:p>
        </p:txBody>
      </p:sp>
      <p:sp>
        <p:nvSpPr>
          <p:cNvPr id="41" name="正方形/長方形 18"/>
          <p:cNvSpPr>
            <a:spLocks noChangeArrowheads="1"/>
          </p:cNvSpPr>
          <p:nvPr/>
        </p:nvSpPr>
        <p:spPr bwMode="auto">
          <a:xfrm>
            <a:off x="1931785" y="8835218"/>
            <a:ext cx="4008949" cy="33327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37" name="角丸四角形 36"/>
          <p:cNvSpPr/>
          <p:nvPr/>
        </p:nvSpPr>
        <p:spPr>
          <a:xfrm>
            <a:off x="970126" y="1039793"/>
            <a:ext cx="5276024" cy="962272"/>
          </a:xfrm>
          <a:prstGeom prst="roundRect">
            <a:avLst/>
          </a:prstGeom>
          <a:noFill/>
          <a:ln w="50800"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パワハラは、被害者の尊厳や人格を傷つける</a:t>
            </a:r>
            <a:endParaRPr lang="en-US" altLang="ja-JP" dirty="0" smtClean="0">
              <a:solidFill>
                <a:schemeClr val="tx1"/>
              </a:solidFill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許されない行為であると</a:t>
            </a:r>
            <a:r>
              <a:rPr lang="ja-JP" altLang="en-US" dirty="0">
                <a:solidFill>
                  <a:schemeClr val="tx1"/>
                </a:solidFill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とも</a:t>
            </a:r>
            <a:r>
              <a:rPr lang="ja-JP" altLang="en-US" dirty="0" smtClean="0">
                <a:solidFill>
                  <a:schemeClr val="tx1"/>
                </a:solidFill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に職場環境を</a:t>
            </a:r>
            <a:endParaRPr lang="en-US" altLang="ja-JP" dirty="0" smtClean="0">
              <a:solidFill>
                <a:schemeClr val="tx1"/>
              </a:solidFill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AR P丸ゴシック体E" panose="020B0600010101010101" pitchFamily="50" charset="-128"/>
                <a:ea typeface="AR P丸ゴシック体E" panose="020B0600010101010101" pitchFamily="50" charset="-128"/>
              </a:rPr>
              <a:t>悪化させるもので決して許されない行為です。</a:t>
            </a:r>
            <a:endParaRPr kumimoji="1" lang="ja-JP" altLang="en-US" dirty="0">
              <a:solidFill>
                <a:schemeClr val="tx1"/>
              </a:solidFill>
              <a:latin typeface="AR P丸ゴシック体E" panose="020B0600010101010101" pitchFamily="50" charset="-128"/>
              <a:ea typeface="AR P丸ゴシック体E" panose="020B0600010101010101" pitchFamily="50" charset="-128"/>
            </a:endParaRPr>
          </a:p>
        </p:txBody>
      </p:sp>
      <p:sp>
        <p:nvSpPr>
          <p:cNvPr id="23" name="禁止 22"/>
          <p:cNvSpPr/>
          <p:nvPr/>
        </p:nvSpPr>
        <p:spPr>
          <a:xfrm>
            <a:off x="153508" y="42919"/>
            <a:ext cx="1418456" cy="1380643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1586" y="116463"/>
            <a:ext cx="54729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ja-JP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GPｺﾞｼｯｸE" panose="020B0900000000000000" pitchFamily="50" charset="-128"/>
                <a:ea typeface="ＤＨＰ特太ゴシック体" panose="02010601000101010101" pitchFamily="2" charset="-128"/>
              </a:rPr>
              <a:t>STOP!</a:t>
            </a:r>
            <a:r>
              <a:rPr lang="ja-JP" alt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GPｺﾞｼｯｸE" panose="020B0900000000000000" pitchFamily="50" charset="-128"/>
                <a:ea typeface="ＤＨＰ特太ゴシック体" panose="02010601000101010101" pitchFamily="2" charset="-128"/>
              </a:rPr>
              <a:t>　</a:t>
            </a:r>
            <a:r>
              <a:rPr lang="ja-JP" alt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ea typeface="ＤＨＰ特太ゴシック体" panose="02010601000101010101" pitchFamily="2" charset="-128"/>
              </a:rPr>
              <a:t>パワハラ</a:t>
            </a:r>
            <a:endParaRPr lang="ja-JP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ea typeface="ＤＨＰ特太ゴシック体" panose="02010601000101010101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974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86</Words>
  <Application>Microsoft Office PowerPoint</Application>
  <PresentationFormat>A4 210 x 297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P丸ゴシック体E</vt:lpstr>
      <vt:lpstr>ＤＨＰ特太ゴシック体</vt:lpstr>
      <vt:lpstr>HGPｺﾞｼｯｸE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掲示用ポスター（パワハラ）</dc:title>
  <dc:creator>弁護士法人デイライト法律事務所</dc:creator>
  <cp:lastModifiedBy>DAYLIGHT_14</cp:lastModifiedBy>
  <cp:revision>39</cp:revision>
  <cp:lastPrinted>2014-06-05T05:29:58Z</cp:lastPrinted>
  <dcterms:created xsi:type="dcterms:W3CDTF">2014-05-20T06:01:33Z</dcterms:created>
  <dcterms:modified xsi:type="dcterms:W3CDTF">2016-05-02T04:30:37Z</dcterms:modified>
</cp:coreProperties>
</file>